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60" r:id="rId4"/>
    <p:sldId id="264" r:id="rId5"/>
    <p:sldId id="271" r:id="rId6"/>
    <p:sldId id="267" r:id="rId7"/>
    <p:sldId id="258" r:id="rId8"/>
    <p:sldId id="266" r:id="rId9"/>
    <p:sldId id="262" r:id="rId10"/>
    <p:sldId id="265" r:id="rId11"/>
    <p:sldId id="269" r:id="rId12"/>
    <p:sldId id="268" r:id="rId13"/>
    <p:sldId id="259" r:id="rId14"/>
    <p:sldId id="270" r:id="rId15"/>
    <p:sldId id="261" r:id="rId16"/>
    <p:sldId id="263"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25"/>
    <p:restoredTop sz="78695"/>
  </p:normalViewPr>
  <p:slideViewPr>
    <p:cSldViewPr snapToGrid="0" snapToObjects="1">
      <p:cViewPr varScale="1">
        <p:scale>
          <a:sx n="102" d="100"/>
          <a:sy n="102" d="100"/>
        </p:scale>
        <p:origin x="1024"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211A7C-639E-8149-8AEB-C41AD01FBCE5}" type="datetimeFigureOut">
              <a:rPr lang="en-US" smtClean="0"/>
              <a:t>2/12/17</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04908A-324B-134B-8AD3-2F72B84A1BFF}" type="slidenum">
              <a:rPr lang="en-US" smtClean="0"/>
              <a:t>‹#›</a:t>
            </a:fld>
            <a:endParaRPr lang="en-US" dirty="0"/>
          </a:p>
        </p:txBody>
      </p:sp>
    </p:spTree>
    <p:extLst>
      <p:ext uri="{BB962C8B-B14F-4D97-AF65-F5344CB8AC3E}">
        <p14:creationId xmlns:p14="http://schemas.microsoft.com/office/powerpoint/2010/main" val="614100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This analysis studies the Boston housing market </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1</a:t>
            </a:fld>
            <a:endParaRPr lang="en-US" dirty="0"/>
          </a:p>
        </p:txBody>
      </p:sp>
    </p:spTree>
    <p:extLst>
      <p:ext uri="{BB962C8B-B14F-4D97-AF65-F5344CB8AC3E}">
        <p14:creationId xmlns:p14="http://schemas.microsoft.com/office/powerpoint/2010/main" val="839714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a:t>
            </a:r>
            <a:r>
              <a:rPr lang="en-US" baseline="0" dirty="0" smtClean="0"/>
              <a:t> potential polynomial relationships between significant predictor and medv were considered</a:t>
            </a:r>
          </a:p>
          <a:p>
            <a:r>
              <a:rPr lang="en-US" baseline="0" dirty="0" smtClean="0"/>
              <a:t>- Dis and Nox did not have significant polynomial relationships </a:t>
            </a:r>
          </a:p>
          <a:p>
            <a:pPr marL="171450" indent="-171450">
              <a:buFontTx/>
              <a:buChar char="-"/>
            </a:pPr>
            <a:r>
              <a:rPr lang="en-US" baseline="0" dirty="0" smtClean="0"/>
              <a:t>Lstat had a significant quadratic polynomial, but not a significant cubic polynomial</a:t>
            </a:r>
          </a:p>
          <a:p>
            <a:pPr marL="171450" indent="-171450">
              <a:buFontTx/>
              <a:buChar char="-"/>
            </a:pPr>
            <a:r>
              <a:rPr lang="en-US" dirty="0" smtClean="0"/>
              <a:t>Polynomials were only fit up to an order of 3</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10</a:t>
            </a:fld>
            <a:endParaRPr lang="en-US" dirty="0"/>
          </a:p>
        </p:txBody>
      </p:sp>
    </p:spTree>
    <p:extLst>
      <p:ext uri="{BB962C8B-B14F-4D97-AF65-F5344CB8AC3E}">
        <p14:creationId xmlns:p14="http://schemas.microsoft.com/office/powerpoint/2010/main" val="2126590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 top left plot shows the non-transformed version of</a:t>
            </a:r>
            <a:r>
              <a:rPr lang="en-US" baseline="0" dirty="0" smtClean="0"/>
              <a:t> the variable ”medv”</a:t>
            </a:r>
          </a:p>
          <a:p>
            <a:pPr marL="171450" indent="-171450">
              <a:buFontTx/>
              <a:buChar char="-"/>
            </a:pPr>
            <a:r>
              <a:rPr lang="en-US" baseline="0" dirty="0" smtClean="0"/>
              <a:t>The top right shows that transforming medv with the square root creates a Distribution that resembles a Gaussian distribution slightly more </a:t>
            </a:r>
          </a:p>
          <a:p>
            <a:pPr marL="171450" indent="-171450">
              <a:buFontTx/>
              <a:buChar char="-"/>
            </a:pPr>
            <a:r>
              <a:rPr lang="en-US" baseline="0" dirty="0" smtClean="0"/>
              <a:t>The bottom left shows the non transformed version of the variable “dis”</a:t>
            </a:r>
          </a:p>
          <a:p>
            <a:pPr marL="171450" indent="-171450">
              <a:buFontTx/>
              <a:buChar char="-"/>
            </a:pPr>
            <a:r>
              <a:rPr lang="en-US" baseline="0" dirty="0" smtClean="0"/>
              <a:t>The bottom right shows that taking the log of dis makes the distribution appear more Gaussian </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11</a:t>
            </a:fld>
            <a:endParaRPr lang="en-US" dirty="0"/>
          </a:p>
        </p:txBody>
      </p:sp>
    </p:spTree>
    <p:extLst>
      <p:ext uri="{BB962C8B-B14F-4D97-AF65-F5344CB8AC3E}">
        <p14:creationId xmlns:p14="http://schemas.microsoft.com/office/powerpoint/2010/main" val="2122223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residuals vs fitted value plot indicates no serious deviations from the assumption of constant variance</a:t>
            </a:r>
          </a:p>
          <a:p>
            <a:pPr marL="171450" indent="-171450">
              <a:buFontTx/>
              <a:buChar char="-"/>
            </a:pPr>
            <a:r>
              <a:rPr lang="en-US" baseline="0" dirty="0" smtClean="0"/>
              <a:t>The qq-plot indicates some lack of normality at the tails of the distribution. This is likely due to median house value being capped at $50,000</a:t>
            </a:r>
          </a:p>
          <a:p>
            <a:pPr marL="171450" indent="-171450">
              <a:buFontTx/>
              <a:buChar char="-"/>
            </a:pPr>
            <a:r>
              <a:rPr lang="en-US" baseline="0" dirty="0" smtClean="0"/>
              <a:t>While there is evidence of some outlier data points, none of them appear to have a large amount of leverage in the model fit</a:t>
            </a:r>
          </a:p>
        </p:txBody>
      </p:sp>
      <p:sp>
        <p:nvSpPr>
          <p:cNvPr id="4" name="Slide Number Placeholder 3"/>
          <p:cNvSpPr>
            <a:spLocks noGrp="1"/>
          </p:cNvSpPr>
          <p:nvPr>
            <p:ph type="sldNum" sz="quarter" idx="10"/>
          </p:nvPr>
        </p:nvSpPr>
        <p:spPr/>
        <p:txBody>
          <a:bodyPr/>
          <a:lstStyle/>
          <a:p>
            <a:fld id="{A504908A-324B-134B-8AD3-2F72B84A1BFF}" type="slidenum">
              <a:rPr lang="en-US" smtClean="0"/>
              <a:t>12</a:t>
            </a:fld>
            <a:endParaRPr lang="en-US" dirty="0"/>
          </a:p>
        </p:txBody>
      </p:sp>
    </p:spTree>
    <p:extLst>
      <p:ext uri="{BB962C8B-B14F-4D97-AF65-F5344CB8AC3E}">
        <p14:creationId xmlns:p14="http://schemas.microsoft.com/office/powerpoint/2010/main" val="631978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Generally, towns that border the river with houses with a large average number of rooms tend to have higher house values</a:t>
            </a:r>
          </a:p>
          <a:p>
            <a:pPr marL="171450" indent="-171450">
              <a:buFont typeface="Arial" charset="0"/>
              <a:buChar char="•"/>
            </a:pPr>
            <a:r>
              <a:rPr lang="en-US" baseline="0" dirty="0" smtClean="0"/>
              <a:t>The plot indicates that the towns with highest median house values are overwhelmingly along the river (blue dots)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13</a:t>
            </a:fld>
            <a:endParaRPr lang="en-US" dirty="0"/>
          </a:p>
        </p:txBody>
      </p:sp>
    </p:spTree>
    <p:extLst>
      <p:ext uri="{BB962C8B-B14F-4D97-AF65-F5344CB8AC3E}">
        <p14:creationId xmlns:p14="http://schemas.microsoft.com/office/powerpoint/2010/main" val="976332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Towns with lower nitric oxide concentrations tend to have better house values</a:t>
            </a:r>
          </a:p>
          <a:p>
            <a:pPr marL="171450" indent="-171450">
              <a:buFontTx/>
              <a:buChar char="-"/>
            </a:pPr>
            <a:r>
              <a:rPr lang="en-US" dirty="0" smtClean="0"/>
              <a:t>Towns</a:t>
            </a:r>
            <a:r>
              <a:rPr lang="en-US" baseline="0" dirty="0" smtClean="0"/>
              <a:t> that are near employment centers will have more valuable homes</a:t>
            </a:r>
            <a:endParaRPr lang="en-US" dirty="0" smtClean="0"/>
          </a:p>
          <a:p>
            <a:pPr marL="171450" indent="-171450">
              <a:buFontTx/>
              <a:buChar char="-"/>
            </a:pPr>
            <a:r>
              <a:rPr lang="en-US" dirty="0" smtClean="0"/>
              <a:t>Generally,</a:t>
            </a:r>
            <a:r>
              <a:rPr lang="en-US" baseline="0" dirty="0" smtClean="0"/>
              <a:t> towns with more teachers per student will have higher median home values</a:t>
            </a:r>
          </a:p>
          <a:p>
            <a:pPr marL="171450" indent="-171450">
              <a:buFontTx/>
              <a:buChar char="-"/>
            </a:pPr>
            <a:r>
              <a:rPr lang="en-US" baseline="0" dirty="0" smtClean="0"/>
              <a:t>Towns with a small amount of lower status will tend to have higher value homes </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14</a:t>
            </a:fld>
            <a:endParaRPr lang="en-US" dirty="0"/>
          </a:p>
        </p:txBody>
      </p:sp>
    </p:spTree>
    <p:extLst>
      <p:ext uri="{BB962C8B-B14F-4D97-AF65-F5344CB8AC3E}">
        <p14:creationId xmlns:p14="http://schemas.microsoft.com/office/powerpoint/2010/main" val="1991770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Variables</a:t>
            </a:r>
            <a:r>
              <a:rPr lang="en-US" baseline="0" dirty="0" smtClean="0"/>
              <a:t> such as zn are on a scale from 0 to 100 while variables such as nox range from 0.38 to 0.87</a:t>
            </a:r>
          </a:p>
          <a:p>
            <a:pPr marL="628650" lvl="1" indent="-171450">
              <a:buFontTx/>
              <a:buChar char="-"/>
            </a:pPr>
            <a:r>
              <a:rPr lang="en-US" baseline="0" dirty="0" smtClean="0"/>
              <a:t>Centering and scaling variables could change the interpretation of the coefficients </a:t>
            </a:r>
            <a:endParaRPr lang="en-US" dirty="0" smtClean="0"/>
          </a:p>
          <a:p>
            <a:pPr marL="171450" indent="-171450">
              <a:buFontTx/>
              <a:buChar char="-"/>
            </a:pPr>
            <a:r>
              <a:rPr lang="en-US" dirty="0" smtClean="0"/>
              <a:t>Additional transformations include higher order polynomials and</a:t>
            </a:r>
            <a:r>
              <a:rPr lang="en-US" baseline="0" dirty="0" smtClean="0"/>
              <a:t> various Box-Cox transformations could be considered </a:t>
            </a:r>
          </a:p>
          <a:p>
            <a:pPr marL="171450" indent="-171450">
              <a:buFontTx/>
              <a:buChar char="-"/>
            </a:pPr>
            <a:r>
              <a:rPr lang="en-US" baseline="0" dirty="0" smtClean="0"/>
              <a:t>Methods such as k-fold cross validation and repeated k-fold cross validation could be utilized for model selection and assessment </a:t>
            </a:r>
          </a:p>
          <a:p>
            <a:pPr marL="171450" indent="-171450">
              <a:buFontTx/>
              <a:buChar char="-"/>
            </a:pPr>
            <a:r>
              <a:rPr lang="en-US" baseline="0" dirty="0" smtClean="0"/>
              <a:t>Neural networks and regression trees could improve predictive accuracy but could suffer from lack of </a:t>
            </a:r>
            <a:r>
              <a:rPr lang="en-US" sz="1200" b="0" i="0" kern="1200" dirty="0" smtClean="0">
                <a:solidFill>
                  <a:schemeClr val="tx1"/>
                </a:solidFill>
                <a:effectLst/>
                <a:latin typeface="+mn-lt"/>
                <a:ea typeface="+mn-ea"/>
                <a:cs typeface="+mn-cs"/>
              </a:rPr>
              <a:t>interpretability</a:t>
            </a:r>
          </a:p>
          <a:p>
            <a:pPr marL="171450" indent="-171450">
              <a:buFontTx/>
              <a:buChar char="-"/>
            </a:pPr>
            <a:endParaRPr lang="en-US" b="0" baseline="0" dirty="0" smtClean="0"/>
          </a:p>
        </p:txBody>
      </p:sp>
      <p:sp>
        <p:nvSpPr>
          <p:cNvPr id="4" name="Slide Number Placeholder 3"/>
          <p:cNvSpPr>
            <a:spLocks noGrp="1"/>
          </p:cNvSpPr>
          <p:nvPr>
            <p:ph type="sldNum" sz="quarter" idx="10"/>
          </p:nvPr>
        </p:nvSpPr>
        <p:spPr/>
        <p:txBody>
          <a:bodyPr/>
          <a:lstStyle/>
          <a:p>
            <a:fld id="{A504908A-324B-134B-8AD3-2F72B84A1BFF}" type="slidenum">
              <a:rPr lang="en-US" smtClean="0"/>
              <a:t>15</a:t>
            </a:fld>
            <a:endParaRPr lang="en-US" dirty="0"/>
          </a:p>
        </p:txBody>
      </p:sp>
    </p:spTree>
    <p:extLst>
      <p:ext uri="{BB962C8B-B14F-4D97-AF65-F5344CB8AC3E}">
        <p14:creationId xmlns:p14="http://schemas.microsoft.com/office/powerpoint/2010/main" val="2035267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The median house value is the response variable (dependent variable)</a:t>
            </a:r>
          </a:p>
          <a:p>
            <a:pPr marL="171450" indent="-171450">
              <a:buFont typeface="Arial" charset="0"/>
              <a:buChar char="•"/>
            </a:pPr>
            <a:r>
              <a:rPr lang="en-US" dirty="0" smtClean="0"/>
              <a:t>The attributes include variables such as per</a:t>
            </a:r>
            <a:r>
              <a:rPr lang="en-US" baseline="0" dirty="0" smtClean="0"/>
              <a:t> capita crime rate, whether or not the town touches the Charles River, and the pupil-teacher ratio by town (independent variables)</a:t>
            </a:r>
          </a:p>
          <a:p>
            <a:pPr marL="171450" indent="-171450">
              <a:buFont typeface="Arial" charset="0"/>
              <a:buChar char="•"/>
            </a:pPr>
            <a:r>
              <a:rPr lang="en-US" baseline="0" dirty="0" smtClean="0"/>
              <a:t>There are 11 continuous numeric attributes, and 2 integer valued </a:t>
            </a:r>
            <a:r>
              <a:rPr lang="en-US" baseline="0" dirty="0" smtClean="0"/>
              <a:t>attributes (one of which is a dummy 1/0 variable indicating whether or not the town touches the Charles River)</a:t>
            </a:r>
            <a:endParaRPr lang="en-US" baseline="0" dirty="0" smtClean="0"/>
          </a:p>
          <a:p>
            <a:pPr marL="171450" indent="-171450">
              <a:buFont typeface="Arial" charset="0"/>
              <a:buChar char="•"/>
            </a:pPr>
            <a:r>
              <a:rPr lang="en-US" baseline="0" dirty="0" smtClean="0"/>
              <a:t>By identifying the attributes that lead to the highest median home value, one can identify the attributes of a town that offer the best investment opportunities</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2</a:t>
            </a:fld>
            <a:endParaRPr lang="en-US" dirty="0"/>
          </a:p>
        </p:txBody>
      </p:sp>
    </p:spTree>
    <p:extLst>
      <p:ext uri="{BB962C8B-B14F-4D97-AF65-F5344CB8AC3E}">
        <p14:creationId xmlns:p14="http://schemas.microsoft.com/office/powerpoint/2010/main" val="2131733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charset="0"/>
              <a:buChar char="•"/>
            </a:pPr>
            <a:r>
              <a:rPr lang="en-US" dirty="0" smtClean="0"/>
              <a:t>Variables include features such as per capita crime rate, distance from Boston employment centers, pupil-teacher ratio, and 10 other attribute</a:t>
            </a:r>
          </a:p>
          <a:p>
            <a:pPr marL="628650" lvl="1" indent="-171450">
              <a:buFont typeface="Arial" charset="0"/>
              <a:buChar char="•"/>
            </a:pPr>
            <a:r>
              <a:rPr lang="en-US" dirty="0" smtClean="0"/>
              <a:t>The</a:t>
            </a:r>
            <a:r>
              <a:rPr lang="en-US" baseline="0" dirty="0" smtClean="0"/>
              <a:t> goal of multiple linear regression is to model a continuous response variable as a function of the sum of coefficient weighted explanatory variables </a:t>
            </a:r>
            <a:endParaRPr lang="en-US" dirty="0" smtClean="0"/>
          </a:p>
          <a:p>
            <a:pPr marL="628650" lvl="1" indent="-171450">
              <a:buFont typeface="Arial" charset="0"/>
              <a:buChar char="•"/>
            </a:pPr>
            <a:r>
              <a:rPr lang="en-US" dirty="0" smtClean="0"/>
              <a:t>There are 11 continuous variables, and 2 integer valued variables</a:t>
            </a:r>
          </a:p>
          <a:p>
            <a:pPr marL="628650" lvl="1" indent="-171450">
              <a:buFont typeface="Arial" charset="0"/>
              <a:buChar char="•"/>
            </a:pPr>
            <a:r>
              <a:rPr lang="en-US" dirty="0" smtClean="0"/>
              <a:t>The</a:t>
            </a:r>
            <a:r>
              <a:rPr lang="en-US" baseline="0" dirty="0" smtClean="0"/>
              <a:t> best subsets regression approach fits all 8192 models (not including polynomial terms or interaction terms) and identifies the best model with 1 predictor, the best model with 2 predictors, and goes all the way up to identifying the best possible model with 13 predictors </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3</a:t>
            </a:fld>
            <a:endParaRPr lang="en-US" dirty="0"/>
          </a:p>
        </p:txBody>
      </p:sp>
    </p:spTree>
    <p:extLst>
      <p:ext uri="{BB962C8B-B14F-4D97-AF65-F5344CB8AC3E}">
        <p14:creationId xmlns:p14="http://schemas.microsoft.com/office/powerpoint/2010/main" val="379502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Factors </a:t>
            </a:r>
            <a:r>
              <a:rPr lang="en-US" baseline="0" dirty="0" smtClean="0"/>
              <a:t>such as multicollinearity, interactions, polynomial terms, and model assumptions were considered when selecting the final model</a:t>
            </a:r>
          </a:p>
          <a:p>
            <a:pPr marL="628650" lvl="1" indent="-171450">
              <a:buFont typeface="Arial" charset="0"/>
              <a:buChar char="•"/>
            </a:pPr>
            <a:r>
              <a:rPr lang="en-US" baseline="0" dirty="0" smtClean="0"/>
              <a:t>Multicollinearity occurs when several predictor variables are correlated and can cause unstable coefficient estimates and inaccurate standard error estimates </a:t>
            </a:r>
          </a:p>
          <a:p>
            <a:pPr marL="628650" lvl="1" indent="-171450">
              <a:buFont typeface="Arial" charset="0"/>
              <a:buChar char="•"/>
            </a:pPr>
            <a:r>
              <a:rPr lang="en-US" baseline="0" dirty="0" smtClean="0"/>
              <a:t>Interactions occur when two variables have a joint effect in addition to their main effects</a:t>
            </a:r>
          </a:p>
          <a:p>
            <a:pPr marL="628650" lvl="1" indent="-171450">
              <a:buFont typeface="Arial" charset="0"/>
              <a:buChar char="•"/>
            </a:pPr>
            <a:r>
              <a:rPr lang="en-US" baseline="0" dirty="0" smtClean="0"/>
              <a:t>Polynomial terms are appropriate when the relationship between the response and predictor is not strictly linear </a:t>
            </a:r>
          </a:p>
          <a:p>
            <a:pPr marL="171450" indent="-171450">
              <a:buFont typeface="Arial" charset="0"/>
              <a:buChar char="•"/>
            </a:pPr>
            <a:r>
              <a:rPr lang="en-US" baseline="0" dirty="0" smtClean="0"/>
              <a:t>To assess explanatory ability, adjusted R^2 was used on the model fit to the testing data. Adjusted R-squared penalized models with more terms to discourage over-fitting</a:t>
            </a:r>
          </a:p>
          <a:p>
            <a:pPr marL="171450" indent="-171450">
              <a:buFont typeface="Arial" charset="0"/>
              <a:buChar char="•"/>
            </a:pPr>
            <a:r>
              <a:rPr lang="en-US" baseline="0" dirty="0" smtClean="0"/>
              <a:t>To assess accuracy, the </a:t>
            </a:r>
            <a:r>
              <a:rPr lang="en-US" baseline="0" dirty="0" smtClean="0"/>
              <a:t>root mean </a:t>
            </a:r>
            <a:r>
              <a:rPr lang="en-US" baseline="0" dirty="0" smtClean="0"/>
              <a:t>prediction error on the testing set was used</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4</a:t>
            </a:fld>
            <a:endParaRPr lang="en-US" dirty="0"/>
          </a:p>
        </p:txBody>
      </p:sp>
    </p:spTree>
    <p:extLst>
      <p:ext uri="{BB962C8B-B14F-4D97-AF65-F5344CB8AC3E}">
        <p14:creationId xmlns:p14="http://schemas.microsoft.com/office/powerpoint/2010/main" val="550329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These plots demonstrate the metrics of the various results of best subsets regression</a:t>
            </a:r>
          </a:p>
          <a:p>
            <a:pPr marL="171450" indent="-171450">
              <a:buFont typeface="Arial" charset="0"/>
              <a:buChar char="•"/>
            </a:pPr>
            <a:r>
              <a:rPr lang="en-US" baseline="0" dirty="0" smtClean="0"/>
              <a:t>The x-axis indicates the number of parameters fit in the model, ranging from 1 to 13</a:t>
            </a:r>
          </a:p>
          <a:p>
            <a:pPr marL="171450" indent="-171450">
              <a:buFont typeface="Arial" charset="0"/>
              <a:buChar char="•"/>
            </a:pPr>
            <a:r>
              <a:rPr lang="en-US" baseline="0" dirty="0" smtClean="0"/>
              <a:t>Each model was trained with training data consisting of 75% of the original data and tested with the remaining 25%</a:t>
            </a:r>
          </a:p>
          <a:p>
            <a:pPr marL="171450" indent="-171450">
              <a:buFont typeface="Arial" charset="0"/>
              <a:buChar char="•"/>
            </a:pPr>
            <a:r>
              <a:rPr lang="en-US" baseline="0" dirty="0" smtClean="0"/>
              <a:t>The two metrics used were RMSE and Adjusted R Squared </a:t>
            </a:r>
          </a:p>
          <a:p>
            <a:pPr marL="171450" indent="-171450">
              <a:buFont typeface="Arial" charset="0"/>
              <a:buChar char="•"/>
            </a:pPr>
            <a:r>
              <a:rPr lang="en-US" baseline="0" dirty="0" smtClean="0"/>
              <a:t>The y-axis indicates the value of RMSE (on the left) and Adjusted R Squared (on the right)</a:t>
            </a:r>
          </a:p>
          <a:p>
            <a:pPr marL="171450" indent="-171450">
              <a:buFont typeface="Arial" charset="0"/>
              <a:buChar char="•"/>
            </a:pPr>
            <a:r>
              <a:rPr lang="en-US" baseline="0" dirty="0" smtClean="0"/>
              <a:t>6 parameters yields a good mixture of RMSE and adjusted R squared, offering a compromise between complexity and explanatory ability </a:t>
            </a:r>
          </a:p>
          <a:p>
            <a:pPr marL="171450" indent="-171450">
              <a:buFont typeface="Arial" charset="0"/>
              <a:buChar char="•"/>
            </a:pPr>
            <a:r>
              <a:rPr lang="en-US" baseline="0" dirty="0" smtClean="0"/>
              <a:t>The RMSE lines are likely not smooth because of the validation approach. If 5-fold or 10-fold cross validation were used, the lines would likely be smoother </a:t>
            </a:r>
          </a:p>
        </p:txBody>
      </p:sp>
      <p:sp>
        <p:nvSpPr>
          <p:cNvPr id="4" name="Slide Number Placeholder 3"/>
          <p:cNvSpPr>
            <a:spLocks noGrp="1"/>
          </p:cNvSpPr>
          <p:nvPr>
            <p:ph type="sldNum" sz="quarter" idx="10"/>
          </p:nvPr>
        </p:nvSpPr>
        <p:spPr/>
        <p:txBody>
          <a:bodyPr/>
          <a:lstStyle/>
          <a:p>
            <a:fld id="{A504908A-324B-134B-8AD3-2F72B84A1BFF}" type="slidenum">
              <a:rPr lang="en-US" smtClean="0"/>
              <a:t>5</a:t>
            </a:fld>
            <a:endParaRPr lang="en-US" dirty="0"/>
          </a:p>
        </p:txBody>
      </p:sp>
    </p:spTree>
    <p:extLst>
      <p:ext uri="{BB962C8B-B14F-4D97-AF65-F5344CB8AC3E}">
        <p14:creationId xmlns:p14="http://schemas.microsoft.com/office/powerpoint/2010/main" val="597008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The model with 6 predictors offers the best mix of model complexity and model performance</a:t>
            </a:r>
          </a:p>
          <a:p>
            <a:pPr marL="171450" indent="-171450">
              <a:buFont typeface="Arial" charset="0"/>
              <a:buChar char="•"/>
            </a:pPr>
            <a:r>
              <a:rPr lang="en-US" baseline="0" dirty="0" smtClean="0"/>
              <a:t>The model is overall significant with an F-value of 244.2 (with 7 and 498 degrees of freedom), with a resultant p-value &lt; 2.2e-16. </a:t>
            </a:r>
          </a:p>
          <a:p>
            <a:pPr marL="628650" lvl="1" indent="-171450">
              <a:buFont typeface="Arial" charset="0"/>
              <a:buChar char="•"/>
            </a:pPr>
            <a:r>
              <a:rPr lang="en-US" baseline="0" dirty="0" smtClean="0"/>
              <a:t>This indicates that there is an associated between median house value and the predictors </a:t>
            </a:r>
          </a:p>
          <a:p>
            <a:pPr marL="171450" indent="-171450">
              <a:buFont typeface="Arial" charset="0"/>
              <a:buChar char="•"/>
            </a:pPr>
            <a:r>
              <a:rPr lang="en-US" baseline="0" dirty="0" smtClean="0"/>
              <a:t>The </a:t>
            </a:r>
            <a:r>
              <a:rPr lang="en-US" baseline="0" dirty="0" smtClean="0"/>
              <a:t>model with 6 predictors offers the best mix of model complexity and model </a:t>
            </a:r>
            <a:r>
              <a:rPr lang="en-US" baseline="0" dirty="0" smtClean="0"/>
              <a:t>performance</a:t>
            </a:r>
          </a:p>
          <a:p>
            <a:pPr marL="628650" lvl="1" indent="-171450">
              <a:buFont typeface="Arial" charset="0"/>
              <a:buChar char="•"/>
            </a:pPr>
            <a:r>
              <a:rPr lang="en-US" baseline="0" dirty="0" smtClean="0"/>
              <a:t>With 6 variables, the model is less complex than the full model with 13 variables</a:t>
            </a:r>
            <a:endParaRPr lang="en-US" baseline="0" dirty="0" smtClean="0"/>
          </a:p>
          <a:p>
            <a:pPr marL="171450" indent="-171450">
              <a:buFont typeface="Arial" charset="0"/>
              <a:buChar char="•"/>
            </a:pPr>
            <a:r>
              <a:rPr lang="en-US" baseline="0" dirty="0" smtClean="0"/>
              <a:t>Models with higher order polynomials and interactions offered slightly better performance metrics but lacked interpretability</a:t>
            </a:r>
          </a:p>
          <a:p>
            <a:pPr marL="1714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Individual</a:t>
            </a:r>
            <a:r>
              <a:rPr lang="en-US" baseline="0" dirty="0" smtClean="0"/>
              <a:t> predictor s</a:t>
            </a:r>
            <a:r>
              <a:rPr lang="en-US" dirty="0" smtClean="0"/>
              <a:t>ignificance is determined by the p-value for the coefficient</a:t>
            </a:r>
            <a:r>
              <a:rPr lang="en-US" baseline="0" dirty="0" smtClean="0"/>
              <a:t> being less than 0.05</a:t>
            </a:r>
            <a:endParaRPr lang="en-US" dirty="0" smtClean="0"/>
          </a:p>
          <a:p>
            <a:pPr marL="171450" marR="0" lvl="2"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baseline="0" dirty="0" smtClean="0"/>
          </a:p>
          <a:p>
            <a:pPr marL="171450" indent="-171450">
              <a:buFont typeface="Arial" charset="0"/>
              <a:buChar char="•"/>
            </a:pP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6</a:t>
            </a:fld>
            <a:endParaRPr lang="en-US" dirty="0"/>
          </a:p>
        </p:txBody>
      </p:sp>
    </p:spTree>
    <p:extLst>
      <p:ext uri="{BB962C8B-B14F-4D97-AF65-F5344CB8AC3E}">
        <p14:creationId xmlns:p14="http://schemas.microsoft.com/office/powerpoint/2010/main" val="950552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The </a:t>
            </a:r>
            <a:r>
              <a:rPr lang="en-US" baseline="0" dirty="0" smtClean="0"/>
              <a:t>RMSE of 0.4478 is difficult to interpret without context, but RMSE was used to determine model predictive ability. The testing data set RMSE values were much larger than the final model RMSE calculated using the entire data set. This is expected behavior. </a:t>
            </a:r>
          </a:p>
          <a:p>
            <a:pPr marL="171450" indent="-171450">
              <a:buFont typeface="Arial" charset="0"/>
              <a:buChar char="•"/>
            </a:pPr>
            <a:r>
              <a:rPr lang="en-US" baseline="0" dirty="0" smtClean="0"/>
              <a:t>The R^2 of 0.77 indicates that about 77% of the variation in median house prices can be explained by the variation in the predictors </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7</a:t>
            </a:fld>
            <a:endParaRPr lang="en-US" dirty="0"/>
          </a:p>
        </p:txBody>
      </p:sp>
    </p:spTree>
    <p:extLst>
      <p:ext uri="{BB962C8B-B14F-4D97-AF65-F5344CB8AC3E}">
        <p14:creationId xmlns:p14="http://schemas.microsoft.com/office/powerpoint/2010/main" val="163371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plot demonstrates</a:t>
            </a:r>
            <a:r>
              <a:rPr lang="en-US" baseline="0" dirty="0" smtClean="0"/>
              <a:t> that the model generally is a good predictor of median house prices</a:t>
            </a:r>
          </a:p>
          <a:p>
            <a:r>
              <a:rPr lang="en-US" baseline="0" dirty="0" smtClean="0"/>
              <a:t>- This plot also demonstrates that median house value is capped at around $50,000 and as such it is difficult to model median house value in a linear fashion</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8</a:t>
            </a:fld>
            <a:endParaRPr lang="en-US" dirty="0"/>
          </a:p>
        </p:txBody>
      </p:sp>
    </p:spTree>
    <p:extLst>
      <p:ext uri="{BB962C8B-B14F-4D97-AF65-F5344CB8AC3E}">
        <p14:creationId xmlns:p14="http://schemas.microsoft.com/office/powerpoint/2010/main" val="1110993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This </a:t>
            </a:r>
            <a:r>
              <a:rPr lang="en-US" dirty="0" smtClean="0"/>
              <a:t>plot indicates that amongst</a:t>
            </a:r>
            <a:r>
              <a:rPr lang="en-US" baseline="0" dirty="0" smtClean="0"/>
              <a:t> all </a:t>
            </a:r>
            <a:r>
              <a:rPr lang="en-US" baseline="0" dirty="0" smtClean="0"/>
              <a:t>variables significant </a:t>
            </a:r>
            <a:r>
              <a:rPr lang="en-US" baseline="0" dirty="0" smtClean="0"/>
              <a:t>there are some possibilities for </a:t>
            </a:r>
            <a:r>
              <a:rPr lang="en-US" baseline="0" dirty="0" smtClean="0"/>
              <a:t>multicollinearity</a:t>
            </a:r>
          </a:p>
          <a:p>
            <a:pPr marL="171450" indent="-171450">
              <a:buFontTx/>
              <a:buChar char="-"/>
            </a:pPr>
            <a:r>
              <a:rPr lang="en-US" baseline="0" dirty="0" smtClean="0"/>
              <a:t>As evidenced by the legend on the bottom, colors close to red indicate stronger negative correlations and colors close to dark blue indicate stronger positive correlations</a:t>
            </a:r>
          </a:p>
          <a:p>
            <a:pPr marL="171450" indent="-171450">
              <a:buFontTx/>
              <a:buChar char="-"/>
            </a:pPr>
            <a:r>
              <a:rPr lang="en-US" baseline="0" dirty="0" smtClean="0"/>
              <a:t>Lack of color indicates no correlation </a:t>
            </a:r>
            <a:endParaRPr lang="en-US" baseline="0" dirty="0" smtClean="0"/>
          </a:p>
          <a:p>
            <a:r>
              <a:rPr lang="en-US" baseline="0" dirty="0" smtClean="0"/>
              <a:t>- Models with interactions between dis and nox as well as rm and lstat were fit to investigate potential gains in model performance</a:t>
            </a:r>
          </a:p>
          <a:p>
            <a:pPr marL="171450" indent="-171450">
              <a:buFontTx/>
              <a:buChar char="-"/>
            </a:pPr>
            <a:r>
              <a:rPr lang="en-US" baseline="0" dirty="0" smtClean="0"/>
              <a:t>The model with an interaction between rm and lstat had significant interaction terms</a:t>
            </a:r>
          </a:p>
          <a:p>
            <a:pPr marL="171450" indent="-171450">
              <a:buFontTx/>
              <a:buChar char="-"/>
            </a:pPr>
            <a:r>
              <a:rPr lang="en-US" baseline="0" dirty="0" smtClean="0"/>
              <a:t> Due to the polynomial nature of the lstat variable, as it relates to medv, the interactions were difficult to interpret </a:t>
            </a:r>
          </a:p>
          <a:p>
            <a:pPr marL="171450" indent="-171450">
              <a:buFontTx/>
              <a:buChar char="-"/>
            </a:pPr>
            <a:r>
              <a:rPr lang="en-US" baseline="0" dirty="0" smtClean="0"/>
              <a:t>The performance gain in including the interactions was not high enough to sacrifice the interpretability of the model </a:t>
            </a:r>
          </a:p>
        </p:txBody>
      </p:sp>
      <p:sp>
        <p:nvSpPr>
          <p:cNvPr id="4" name="Slide Number Placeholder 3"/>
          <p:cNvSpPr>
            <a:spLocks noGrp="1"/>
          </p:cNvSpPr>
          <p:nvPr>
            <p:ph type="sldNum" sz="quarter" idx="10"/>
          </p:nvPr>
        </p:nvSpPr>
        <p:spPr/>
        <p:txBody>
          <a:bodyPr/>
          <a:lstStyle/>
          <a:p>
            <a:fld id="{A504908A-324B-134B-8AD3-2F72B84A1BFF}" type="slidenum">
              <a:rPr lang="en-US" smtClean="0"/>
              <a:t>9</a:t>
            </a:fld>
            <a:endParaRPr lang="en-US" dirty="0"/>
          </a:p>
        </p:txBody>
      </p:sp>
    </p:spTree>
    <p:extLst>
      <p:ext uri="{BB962C8B-B14F-4D97-AF65-F5344CB8AC3E}">
        <p14:creationId xmlns:p14="http://schemas.microsoft.com/office/powerpoint/2010/main" val="834818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61A78D0-928A-634F-ABF2-D3FC94F87C6B}" type="datetimeFigureOut">
              <a:rPr lang="en-US" smtClean="0"/>
              <a:t>2/12/17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3429034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1A78D0-928A-634F-ABF2-D3FC94F87C6B}" type="datetimeFigureOut">
              <a:rPr lang="en-US" smtClean="0"/>
              <a:t>2/12/17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868229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1A78D0-928A-634F-ABF2-D3FC94F87C6B}" type="datetimeFigureOut">
              <a:rPr lang="en-US" smtClean="0"/>
              <a:t>2/12/17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46273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1A78D0-928A-634F-ABF2-D3FC94F87C6B}" type="datetimeFigureOut">
              <a:rPr lang="en-US" smtClean="0"/>
              <a:t>2/12/17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1415412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1A78D0-928A-634F-ABF2-D3FC94F87C6B}" type="datetimeFigureOut">
              <a:rPr lang="en-US" smtClean="0"/>
              <a:t>2/12/17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3539728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61A78D0-928A-634F-ABF2-D3FC94F87C6B}" type="datetimeFigureOut">
              <a:rPr lang="en-US" smtClean="0"/>
              <a:t>2/12/17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404432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1A78D0-928A-634F-ABF2-D3FC94F87C6B}" type="datetimeFigureOut">
              <a:rPr lang="en-US" smtClean="0"/>
              <a:t>2/12/17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4186329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61A78D0-928A-634F-ABF2-D3FC94F87C6B}" type="datetimeFigureOut">
              <a:rPr lang="en-US" smtClean="0"/>
              <a:t>2/12/17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1002088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1A78D0-928A-634F-ABF2-D3FC94F87C6B}" type="datetimeFigureOut">
              <a:rPr lang="en-US" smtClean="0"/>
              <a:t>2/12/17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1249804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1A78D0-928A-634F-ABF2-D3FC94F87C6B}" type="datetimeFigureOut">
              <a:rPr lang="en-US" smtClean="0"/>
              <a:t>2/12/17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4074732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1A78D0-928A-634F-ABF2-D3FC94F87C6B}" type="datetimeFigureOut">
              <a:rPr lang="en-US" smtClean="0"/>
              <a:t>2/12/17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E5FB173-5ABF-6F4D-A2F9-58AB15218DB6}" type="slidenum">
              <a:rPr lang="en-US" smtClean="0"/>
              <a:t>‹#›</a:t>
            </a:fld>
            <a:endParaRPr lang="en-US" dirty="0"/>
          </a:p>
        </p:txBody>
      </p:sp>
    </p:spTree>
    <p:extLst>
      <p:ext uri="{BB962C8B-B14F-4D97-AF65-F5344CB8AC3E}">
        <p14:creationId xmlns:p14="http://schemas.microsoft.com/office/powerpoint/2010/main" val="20242262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1A78D0-928A-634F-ABF2-D3FC94F87C6B}" type="datetimeFigureOut">
              <a:rPr lang="en-US" smtClean="0"/>
              <a:t>2/12/17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5FB173-5ABF-6F4D-A2F9-58AB15218DB6}" type="slidenum">
              <a:rPr lang="en-US" smtClean="0"/>
              <a:t>‹#›</a:t>
            </a:fld>
            <a:endParaRPr lang="en-US" dirty="0"/>
          </a:p>
        </p:txBody>
      </p:sp>
    </p:spTree>
    <p:extLst>
      <p:ext uri="{BB962C8B-B14F-4D97-AF65-F5344CB8AC3E}">
        <p14:creationId xmlns:p14="http://schemas.microsoft.com/office/powerpoint/2010/main" val="355105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Boston Housing Market</a:t>
            </a:r>
            <a:endParaRPr lang="en-US" dirty="0"/>
          </a:p>
        </p:txBody>
      </p:sp>
      <p:sp>
        <p:nvSpPr>
          <p:cNvPr id="3" name="Subtitle 2"/>
          <p:cNvSpPr>
            <a:spLocks noGrp="1"/>
          </p:cNvSpPr>
          <p:nvPr>
            <p:ph type="subTitle" idx="1"/>
          </p:nvPr>
        </p:nvSpPr>
        <p:spPr>
          <a:xfrm>
            <a:off x="1371600" y="3886200"/>
            <a:ext cx="6400800" cy="887280"/>
          </a:xfrm>
        </p:spPr>
        <p:txBody>
          <a:bodyPr>
            <a:normAutofit fontScale="92500" lnSpcReduction="20000"/>
          </a:bodyPr>
          <a:lstStyle/>
          <a:p>
            <a:r>
              <a:rPr lang="en-US" dirty="0" smtClean="0"/>
              <a:t>Predicting Median Home Values in Boston</a:t>
            </a:r>
            <a:endParaRPr lang="en-US" dirty="0"/>
          </a:p>
        </p:txBody>
      </p:sp>
      <p:sp>
        <p:nvSpPr>
          <p:cNvPr id="4" name="Rectangle 3"/>
          <p:cNvSpPr/>
          <p:nvPr/>
        </p:nvSpPr>
        <p:spPr>
          <a:xfrm>
            <a:off x="2286000" y="4776197"/>
            <a:ext cx="4572000" cy="461665"/>
          </a:xfrm>
          <a:prstGeom prst="rect">
            <a:avLst/>
          </a:prstGeom>
        </p:spPr>
        <p:txBody>
          <a:bodyPr>
            <a:spAutoFit/>
          </a:bodyPr>
          <a:lstStyle/>
          <a:p>
            <a:pPr algn="ctr"/>
            <a:r>
              <a:rPr lang="en-US" sz="2400" dirty="0" smtClean="0">
                <a:solidFill>
                  <a:schemeClr val="bg1">
                    <a:lumMod val="50000"/>
                  </a:schemeClr>
                </a:solidFill>
              </a:rPr>
              <a:t>David Russo</a:t>
            </a:r>
          </a:p>
        </p:txBody>
      </p:sp>
    </p:spTree>
    <p:extLst>
      <p:ext uri="{BB962C8B-B14F-4D97-AF65-F5344CB8AC3E}">
        <p14:creationId xmlns:p14="http://schemas.microsoft.com/office/powerpoint/2010/main" val="9422994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Error </a:t>
            </a:r>
            <a:r>
              <a:rPr lang="en-US" dirty="0" smtClean="0"/>
              <a:t>Analysis: </a:t>
            </a:r>
            <a:r>
              <a:rPr lang="en-US" dirty="0" smtClean="0"/>
              <a:t/>
            </a:r>
            <a:br>
              <a:rPr lang="en-US" dirty="0" smtClean="0"/>
            </a:br>
            <a:r>
              <a:rPr lang="en-US" dirty="0" smtClean="0"/>
              <a:t>Polynomial Terms</a:t>
            </a:r>
            <a:endParaRPr lang="en-US" dirty="0"/>
          </a:p>
        </p:txBody>
      </p:sp>
      <p:pic>
        <p:nvPicPr>
          <p:cNvPr id="3" name="Picture 2"/>
          <p:cNvPicPr>
            <a:picLocks noChangeAspect="1"/>
          </p:cNvPicPr>
          <p:nvPr/>
        </p:nvPicPr>
        <p:blipFill>
          <a:blip r:embed="rId3"/>
          <a:stretch>
            <a:fillRect/>
          </a:stretch>
        </p:blipFill>
        <p:spPr>
          <a:xfrm>
            <a:off x="704850" y="1417638"/>
            <a:ext cx="7734300" cy="4965700"/>
          </a:xfrm>
          <a:prstGeom prst="rect">
            <a:avLst/>
          </a:prstGeom>
        </p:spPr>
      </p:pic>
    </p:spTree>
    <p:extLst>
      <p:ext uri="{BB962C8B-B14F-4D97-AF65-F5344CB8AC3E}">
        <p14:creationId xmlns:p14="http://schemas.microsoft.com/office/powerpoint/2010/main" val="21093312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Analysis: Transformations</a:t>
            </a:r>
            <a:endParaRPr lang="en-US" dirty="0"/>
          </a:p>
        </p:txBody>
      </p:sp>
      <p:pic>
        <p:nvPicPr>
          <p:cNvPr id="6" name="Picture 5"/>
          <p:cNvPicPr>
            <a:picLocks noChangeAspect="1"/>
          </p:cNvPicPr>
          <p:nvPr/>
        </p:nvPicPr>
        <p:blipFill>
          <a:blip r:embed="rId3"/>
          <a:stretch>
            <a:fillRect/>
          </a:stretch>
        </p:blipFill>
        <p:spPr>
          <a:xfrm>
            <a:off x="604642" y="1380331"/>
            <a:ext cx="7734300" cy="4965700"/>
          </a:xfrm>
          <a:prstGeom prst="rect">
            <a:avLst/>
          </a:prstGeom>
        </p:spPr>
      </p:pic>
    </p:spTree>
    <p:extLst>
      <p:ext uri="{BB962C8B-B14F-4D97-AF65-F5344CB8AC3E}">
        <p14:creationId xmlns:p14="http://schemas.microsoft.com/office/powerpoint/2010/main" val="845323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Analysis: Diagnostic </a:t>
            </a:r>
            <a:r>
              <a:rPr lang="en-US" dirty="0" smtClean="0"/>
              <a:t>Plots</a:t>
            </a:r>
            <a:endParaRPr lang="en-US" dirty="0"/>
          </a:p>
        </p:txBody>
      </p:sp>
      <p:pic>
        <p:nvPicPr>
          <p:cNvPr id="7" name="Picture 6"/>
          <p:cNvPicPr>
            <a:picLocks noChangeAspect="1"/>
          </p:cNvPicPr>
          <p:nvPr/>
        </p:nvPicPr>
        <p:blipFill>
          <a:blip r:embed="rId3"/>
          <a:stretch>
            <a:fillRect/>
          </a:stretch>
        </p:blipFill>
        <p:spPr>
          <a:xfrm>
            <a:off x="704850" y="1196670"/>
            <a:ext cx="7734300" cy="4965700"/>
          </a:xfrm>
          <a:prstGeom prst="rect">
            <a:avLst/>
          </a:prstGeom>
        </p:spPr>
      </p:pic>
    </p:spTree>
    <p:extLst>
      <p:ext uri="{BB962C8B-B14F-4D97-AF65-F5344CB8AC3E}">
        <p14:creationId xmlns:p14="http://schemas.microsoft.com/office/powerpoint/2010/main" val="15363821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Actionable Information or Insights</a:t>
            </a:r>
            <a:endParaRPr lang="en-US" dirty="0"/>
          </a:p>
        </p:txBody>
      </p:sp>
      <p:sp>
        <p:nvSpPr>
          <p:cNvPr id="3" name="Content Placeholder 2"/>
          <p:cNvSpPr>
            <a:spLocks noGrp="1"/>
          </p:cNvSpPr>
          <p:nvPr>
            <p:ph idx="1"/>
          </p:nvPr>
        </p:nvSpPr>
        <p:spPr>
          <a:xfrm>
            <a:off x="457200" y="1600200"/>
            <a:ext cx="8229600" cy="5000581"/>
          </a:xfrm>
        </p:spPr>
        <p:txBody>
          <a:bodyPr>
            <a:normAutofit/>
          </a:bodyPr>
          <a:lstStyle/>
          <a:p>
            <a:r>
              <a:rPr lang="en-US" dirty="0" smtClean="0"/>
              <a:t>To </a:t>
            </a:r>
            <a:r>
              <a:rPr lang="en-US" dirty="0" smtClean="0"/>
              <a:t>identify better investment opportunities</a:t>
            </a:r>
          </a:p>
          <a:p>
            <a:pPr lvl="1"/>
            <a:r>
              <a:rPr lang="en-US" dirty="0" smtClean="0"/>
              <a:t>Look for towns along the river (see figure below) that have a large average number of rooms </a:t>
            </a:r>
            <a:endParaRPr lang="en-US" dirty="0"/>
          </a:p>
        </p:txBody>
      </p:sp>
      <p:pic>
        <p:nvPicPr>
          <p:cNvPr id="4" name="Picture 3"/>
          <p:cNvPicPr>
            <a:picLocks noChangeAspect="1"/>
          </p:cNvPicPr>
          <p:nvPr/>
        </p:nvPicPr>
        <p:blipFill>
          <a:blip r:embed="rId3"/>
          <a:stretch>
            <a:fillRect/>
          </a:stretch>
        </p:blipFill>
        <p:spPr>
          <a:xfrm>
            <a:off x="2129424" y="3297630"/>
            <a:ext cx="5144805" cy="3303151"/>
          </a:xfrm>
          <a:prstGeom prst="rect">
            <a:avLst/>
          </a:prstGeom>
        </p:spPr>
      </p:pic>
    </p:spTree>
    <p:extLst>
      <p:ext uri="{BB962C8B-B14F-4D97-AF65-F5344CB8AC3E}">
        <p14:creationId xmlns:p14="http://schemas.microsoft.com/office/powerpoint/2010/main" val="29335925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Actionable Information or Insights</a:t>
            </a:r>
            <a:endParaRPr lang="en-US" dirty="0"/>
          </a:p>
        </p:txBody>
      </p:sp>
      <p:sp>
        <p:nvSpPr>
          <p:cNvPr id="3" name="Content Placeholder 2"/>
          <p:cNvSpPr>
            <a:spLocks noGrp="1"/>
          </p:cNvSpPr>
          <p:nvPr>
            <p:ph idx="1"/>
          </p:nvPr>
        </p:nvSpPr>
        <p:spPr/>
        <p:txBody>
          <a:bodyPr>
            <a:normAutofit/>
          </a:bodyPr>
          <a:lstStyle/>
          <a:p>
            <a:r>
              <a:rPr lang="en-US" dirty="0" smtClean="0"/>
              <a:t>To </a:t>
            </a:r>
            <a:r>
              <a:rPr lang="en-US" dirty="0" smtClean="0"/>
              <a:t>find better potential housing investments:</a:t>
            </a:r>
            <a:endParaRPr lang="en-US" dirty="0" smtClean="0"/>
          </a:p>
          <a:p>
            <a:pPr lvl="1"/>
            <a:r>
              <a:rPr lang="en-US" dirty="0"/>
              <a:t>L</a:t>
            </a:r>
            <a:r>
              <a:rPr lang="en-US" dirty="0" smtClean="0"/>
              <a:t>ook for towns with lower nitric oxide concentrations that are not distant from Boston employment centers with lower pupil-teacher ratios in schools</a:t>
            </a:r>
          </a:p>
          <a:p>
            <a:pPr lvl="1"/>
            <a:r>
              <a:rPr lang="en-US" dirty="0" smtClean="0"/>
              <a:t>Look for towns where the percentage of lower status of the population is low</a:t>
            </a:r>
            <a:endParaRPr lang="en-US" dirty="0" smtClean="0"/>
          </a:p>
          <a:p>
            <a:endParaRPr lang="en-US" dirty="0"/>
          </a:p>
        </p:txBody>
      </p:sp>
    </p:spTree>
    <p:extLst>
      <p:ext uri="{BB962C8B-B14F-4D97-AF65-F5344CB8AC3E}">
        <p14:creationId xmlns:p14="http://schemas.microsoft.com/office/powerpoint/2010/main" val="12999549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fontScale="92500"/>
          </a:bodyPr>
          <a:lstStyle/>
          <a:p>
            <a:r>
              <a:rPr lang="en-US" dirty="0" smtClean="0"/>
              <a:t>Centering and scaling predictors to reduce the impact of different scales on coefficient estimation</a:t>
            </a:r>
          </a:p>
          <a:p>
            <a:r>
              <a:rPr lang="en-US" dirty="0" smtClean="0"/>
              <a:t>A</a:t>
            </a:r>
            <a:r>
              <a:rPr lang="en-US" dirty="0" smtClean="0"/>
              <a:t> more exhaustive list of potential interactions and transformations could be considered</a:t>
            </a:r>
          </a:p>
          <a:p>
            <a:r>
              <a:rPr lang="en-US" dirty="0" smtClean="0"/>
              <a:t>A more robust validation scheme could be used</a:t>
            </a:r>
            <a:endParaRPr lang="en-US" dirty="0" smtClean="0"/>
          </a:p>
          <a:p>
            <a:r>
              <a:rPr lang="en-US" dirty="0" smtClean="0"/>
              <a:t>Non-linear models such as regression trees and neural networks could be implemented to improve accuracy </a:t>
            </a:r>
            <a:endParaRPr lang="en-US" dirty="0" smtClean="0"/>
          </a:p>
          <a:p>
            <a:endParaRPr lang="en-US" dirty="0"/>
          </a:p>
        </p:txBody>
      </p:sp>
    </p:spTree>
    <p:extLst>
      <p:ext uri="{BB962C8B-B14F-4D97-AF65-F5344CB8AC3E}">
        <p14:creationId xmlns:p14="http://schemas.microsoft.com/office/powerpoint/2010/main" val="4087182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Supplemental Information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final linear model summary is as follows: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5" name="Picture 4"/>
          <p:cNvPicPr>
            <a:picLocks noChangeAspect="1"/>
          </p:cNvPicPr>
          <p:nvPr/>
        </p:nvPicPr>
        <p:blipFill>
          <a:blip r:embed="rId2"/>
          <a:stretch>
            <a:fillRect/>
          </a:stretch>
        </p:blipFill>
        <p:spPr>
          <a:xfrm>
            <a:off x="1079500" y="2701131"/>
            <a:ext cx="6985000" cy="2324100"/>
          </a:xfrm>
          <a:prstGeom prst="rect">
            <a:avLst/>
          </a:prstGeom>
        </p:spPr>
      </p:pic>
    </p:spTree>
    <p:extLst>
      <p:ext uri="{BB962C8B-B14F-4D97-AF65-F5344CB8AC3E}">
        <p14:creationId xmlns:p14="http://schemas.microsoft.com/office/powerpoint/2010/main" val="499297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Purpose</a:t>
            </a:r>
            <a:endParaRPr lang="en-US" dirty="0"/>
          </a:p>
        </p:txBody>
      </p:sp>
      <p:sp>
        <p:nvSpPr>
          <p:cNvPr id="3" name="Content Placeholder 2"/>
          <p:cNvSpPr>
            <a:spLocks noGrp="1"/>
          </p:cNvSpPr>
          <p:nvPr>
            <p:ph idx="1"/>
          </p:nvPr>
        </p:nvSpPr>
        <p:spPr/>
        <p:txBody>
          <a:bodyPr/>
          <a:lstStyle/>
          <a:p>
            <a:r>
              <a:rPr lang="en-US" dirty="0" smtClean="0"/>
              <a:t>Determine </a:t>
            </a:r>
            <a:r>
              <a:rPr lang="en-US" dirty="0" smtClean="0"/>
              <a:t>town attributes </a:t>
            </a:r>
            <a:r>
              <a:rPr lang="en-US" dirty="0" smtClean="0"/>
              <a:t>that best correspond to median house value </a:t>
            </a:r>
          </a:p>
          <a:p>
            <a:r>
              <a:rPr lang="en-US" dirty="0" smtClean="0"/>
              <a:t>Results can help identify neighborhoods with potential for lucrative property investments</a:t>
            </a:r>
            <a:endParaRPr lang="en-US" dirty="0"/>
          </a:p>
        </p:txBody>
      </p:sp>
    </p:spTree>
    <p:extLst>
      <p:ext uri="{BB962C8B-B14F-4D97-AF65-F5344CB8AC3E}">
        <p14:creationId xmlns:p14="http://schemas.microsoft.com/office/powerpoint/2010/main" val="22205153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 Approach</a:t>
            </a:r>
            <a:endParaRPr lang="en-US" dirty="0"/>
          </a:p>
        </p:txBody>
      </p:sp>
      <p:sp>
        <p:nvSpPr>
          <p:cNvPr id="3" name="Content Placeholder 2"/>
          <p:cNvSpPr>
            <a:spLocks noGrp="1"/>
          </p:cNvSpPr>
          <p:nvPr>
            <p:ph idx="1"/>
          </p:nvPr>
        </p:nvSpPr>
        <p:spPr>
          <a:xfrm>
            <a:off x="457200" y="1600200"/>
            <a:ext cx="8229600" cy="5257800"/>
          </a:xfrm>
        </p:spPr>
        <p:txBody>
          <a:bodyPr/>
          <a:lstStyle/>
          <a:p>
            <a:r>
              <a:rPr lang="en-US" dirty="0" smtClean="0"/>
              <a:t>A multiple linear regression model was fit to identify a subset of town variables that contribute to median home value</a:t>
            </a:r>
          </a:p>
          <a:p>
            <a:r>
              <a:rPr lang="en-US" dirty="0" smtClean="0"/>
              <a:t>Best subsets selection was performed</a:t>
            </a:r>
          </a:p>
          <a:p>
            <a:pPr lvl="1"/>
            <a:r>
              <a:rPr lang="en-US" dirty="0" smtClean="0"/>
              <a:t>Identify the best models (in terms of R^2) for all all models containing 1 predictor, 2 predictors, </a:t>
            </a:r>
            <a:r>
              <a:rPr lang="is-IS" smtClean="0"/>
              <a:t>…, 13 predictors </a:t>
            </a:r>
          </a:p>
          <a:p>
            <a:pPr lvl="1"/>
            <a:r>
              <a:rPr lang="is-IS" smtClean="0"/>
              <a:t>Since a predictor can either be included or excluded from a given model, there are 2^13 = 8192 possible models</a:t>
            </a:r>
            <a:endParaRPr lang="en-US" dirty="0" smtClean="0"/>
          </a:p>
          <a:p>
            <a:pPr lvl="1"/>
            <a:endParaRPr lang="en-US" dirty="0"/>
          </a:p>
          <a:p>
            <a:endParaRPr lang="en-US" dirty="0"/>
          </a:p>
        </p:txBody>
      </p:sp>
    </p:spTree>
    <p:extLst>
      <p:ext uri="{BB962C8B-B14F-4D97-AF65-F5344CB8AC3E}">
        <p14:creationId xmlns:p14="http://schemas.microsoft.com/office/powerpoint/2010/main" val="12670872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 Approach</a:t>
            </a:r>
          </a:p>
        </p:txBody>
      </p:sp>
      <p:sp>
        <p:nvSpPr>
          <p:cNvPr id="3" name="Content Placeholder 2"/>
          <p:cNvSpPr>
            <a:spLocks noGrp="1"/>
          </p:cNvSpPr>
          <p:nvPr>
            <p:ph idx="1"/>
          </p:nvPr>
        </p:nvSpPr>
        <p:spPr/>
        <p:txBody>
          <a:bodyPr>
            <a:normAutofit/>
          </a:bodyPr>
          <a:lstStyle/>
          <a:p>
            <a:r>
              <a:rPr lang="en-US" dirty="0" smtClean="0"/>
              <a:t>The final model was selected on the basis of its explanatory ability and predictive ability</a:t>
            </a:r>
          </a:p>
          <a:p>
            <a:pPr lvl="1"/>
            <a:r>
              <a:rPr lang="en-US" dirty="0" smtClean="0"/>
              <a:t>A validation set of data was left out to assess candidate models</a:t>
            </a:r>
          </a:p>
          <a:p>
            <a:pPr lvl="1"/>
            <a:r>
              <a:rPr lang="en-US" dirty="0" smtClean="0"/>
              <a:t>To assess explanatory ability, adjusted R^2 was utilized</a:t>
            </a:r>
          </a:p>
          <a:p>
            <a:pPr lvl="1"/>
            <a:r>
              <a:rPr lang="en-US" dirty="0" smtClean="0"/>
              <a:t>To assess predictive ability, mean squared error was utilized</a:t>
            </a:r>
          </a:p>
          <a:p>
            <a:endParaRPr lang="en-US" dirty="0" smtClean="0"/>
          </a:p>
          <a:p>
            <a:endParaRPr lang="en-US" dirty="0"/>
          </a:p>
        </p:txBody>
      </p:sp>
    </p:spTree>
    <p:extLst>
      <p:ext uri="{BB962C8B-B14F-4D97-AF65-F5344CB8AC3E}">
        <p14:creationId xmlns:p14="http://schemas.microsoft.com/office/powerpoint/2010/main" val="860716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6" name="Content Placeholder 5"/>
          <p:cNvPicPr>
            <a:picLocks noGrp="1" noChangeAspect="1"/>
          </p:cNvPicPr>
          <p:nvPr>
            <p:ph idx="1"/>
          </p:nvPr>
        </p:nvPicPr>
        <p:blipFill>
          <a:blip r:embed="rId3"/>
          <a:stretch>
            <a:fillRect/>
          </a:stretch>
        </p:blipFill>
        <p:spPr>
          <a:xfrm>
            <a:off x="1047305" y="1600200"/>
            <a:ext cx="7049389" cy="4525963"/>
          </a:xfrm>
          <a:prstGeom prst="rect">
            <a:avLst/>
          </a:prstGeom>
        </p:spPr>
      </p:pic>
    </p:spTree>
    <p:extLst>
      <p:ext uri="{BB962C8B-B14F-4D97-AF65-F5344CB8AC3E}">
        <p14:creationId xmlns:p14="http://schemas.microsoft.com/office/powerpoint/2010/main" val="9916830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457200" y="1600200"/>
            <a:ext cx="8229600" cy="5257800"/>
          </a:xfrm>
        </p:spPr>
        <p:txBody>
          <a:bodyPr>
            <a:normAutofit fontScale="92500"/>
          </a:bodyPr>
          <a:lstStyle/>
          <a:p>
            <a:r>
              <a:rPr lang="en-US" dirty="0" smtClean="0"/>
              <a:t>The final model used 6 predictors, with some polynomial transformations</a:t>
            </a:r>
          </a:p>
          <a:p>
            <a:r>
              <a:rPr lang="en-US" dirty="0" smtClean="0"/>
              <a:t>Individual </a:t>
            </a:r>
            <a:r>
              <a:rPr lang="en-US" dirty="0"/>
              <a:t>Predictors</a:t>
            </a:r>
          </a:p>
          <a:p>
            <a:pPr lvl="1"/>
            <a:r>
              <a:rPr lang="en-US" dirty="0"/>
              <a:t>Two most significant predictors: first order polynomial of </a:t>
            </a:r>
            <a:r>
              <a:rPr lang="en-US" dirty="0" smtClean="0"/>
              <a:t>lstat </a:t>
            </a:r>
            <a:r>
              <a:rPr lang="en-US" dirty="0"/>
              <a:t>and </a:t>
            </a:r>
            <a:r>
              <a:rPr lang="en-US" dirty="0" smtClean="0"/>
              <a:t>ptratio</a:t>
            </a:r>
          </a:p>
          <a:p>
            <a:pPr lvl="1"/>
            <a:r>
              <a:rPr lang="en-US" dirty="0" smtClean="0"/>
              <a:t>Positive Predictors</a:t>
            </a:r>
          </a:p>
          <a:p>
            <a:pPr lvl="2"/>
            <a:r>
              <a:rPr lang="en-US" dirty="0" smtClean="0"/>
              <a:t>Chas, rm, lstat (2</a:t>
            </a:r>
            <a:r>
              <a:rPr lang="en-US" baseline="30000" dirty="0" smtClean="0"/>
              <a:t>nd</a:t>
            </a:r>
            <a:r>
              <a:rPr lang="en-US" dirty="0" smtClean="0"/>
              <a:t> degree polynomial term)</a:t>
            </a:r>
          </a:p>
          <a:p>
            <a:pPr lvl="1"/>
            <a:r>
              <a:rPr lang="en-US" dirty="0" smtClean="0"/>
              <a:t>Negative Predictors</a:t>
            </a:r>
          </a:p>
          <a:p>
            <a:pPr lvl="2"/>
            <a:r>
              <a:rPr lang="en-US" dirty="0" smtClean="0"/>
              <a:t>nox, dis, ptratio , </a:t>
            </a:r>
            <a:r>
              <a:rPr lang="en-US" dirty="0"/>
              <a:t>lstat </a:t>
            </a:r>
            <a:r>
              <a:rPr lang="en-US" dirty="0" smtClean="0"/>
              <a:t>(1</a:t>
            </a:r>
            <a:r>
              <a:rPr lang="en-US" baseline="30000" dirty="0" smtClean="0"/>
              <a:t>st</a:t>
            </a:r>
            <a:r>
              <a:rPr lang="en-US" dirty="0" smtClean="0"/>
              <a:t> degree polynomial term)</a:t>
            </a:r>
          </a:p>
          <a:p>
            <a:r>
              <a:rPr lang="en-US" dirty="0" smtClean="0"/>
              <a:t>Transformations</a:t>
            </a:r>
          </a:p>
          <a:p>
            <a:pPr lvl="1"/>
            <a:r>
              <a:rPr lang="en-US" dirty="0" smtClean="0"/>
              <a:t>Sqrt(medv), log(dis), polynomial of degree 2 for lstat</a:t>
            </a:r>
          </a:p>
        </p:txBody>
      </p:sp>
    </p:spTree>
    <p:extLst>
      <p:ext uri="{BB962C8B-B14F-4D97-AF65-F5344CB8AC3E}">
        <p14:creationId xmlns:p14="http://schemas.microsoft.com/office/powerpoint/2010/main" val="455184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457200" y="1600200"/>
            <a:ext cx="8229600" cy="5257800"/>
          </a:xfrm>
        </p:spPr>
        <p:txBody>
          <a:bodyPr>
            <a:normAutofit/>
          </a:bodyPr>
          <a:lstStyle/>
          <a:p>
            <a:r>
              <a:rPr lang="en-US" dirty="0" smtClean="0"/>
              <a:t>The </a:t>
            </a:r>
            <a:r>
              <a:rPr lang="en-US" dirty="0"/>
              <a:t>final model had the following performance metrics</a:t>
            </a:r>
          </a:p>
          <a:p>
            <a:pPr lvl="1"/>
            <a:r>
              <a:rPr lang="en-US" dirty="0" smtClean="0"/>
              <a:t>RMSE = 0.4478</a:t>
            </a:r>
          </a:p>
          <a:p>
            <a:pPr lvl="1"/>
            <a:r>
              <a:rPr lang="en-US" dirty="0" smtClean="0"/>
              <a:t>Adjusted </a:t>
            </a:r>
            <a:r>
              <a:rPr lang="en-US" dirty="0"/>
              <a:t>R^2 = </a:t>
            </a:r>
            <a:r>
              <a:rPr lang="en-US" dirty="0" smtClean="0"/>
              <a:t>0.77</a:t>
            </a:r>
            <a:endParaRPr lang="en-US" dirty="0"/>
          </a:p>
        </p:txBody>
      </p:sp>
    </p:spTree>
    <p:extLst>
      <p:ext uri="{BB962C8B-B14F-4D97-AF65-F5344CB8AC3E}">
        <p14:creationId xmlns:p14="http://schemas.microsoft.com/office/powerpoint/2010/main" val="27773636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11" name="Picture 10"/>
          <p:cNvPicPr>
            <a:picLocks noChangeAspect="1"/>
          </p:cNvPicPr>
          <p:nvPr/>
        </p:nvPicPr>
        <p:blipFill>
          <a:blip r:embed="rId3"/>
          <a:stretch>
            <a:fillRect/>
          </a:stretch>
        </p:blipFill>
        <p:spPr>
          <a:xfrm>
            <a:off x="704850" y="1184145"/>
            <a:ext cx="7734300" cy="4965700"/>
          </a:xfrm>
          <a:prstGeom prst="rect">
            <a:avLst/>
          </a:prstGeom>
        </p:spPr>
      </p:pic>
    </p:spTree>
    <p:extLst>
      <p:ext uri="{BB962C8B-B14F-4D97-AF65-F5344CB8AC3E}">
        <p14:creationId xmlns:p14="http://schemas.microsoft.com/office/powerpoint/2010/main" val="1683257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Error Analysis: Multicollinearity </a:t>
            </a:r>
            <a:br>
              <a:rPr lang="en-US" dirty="0" smtClean="0"/>
            </a:br>
            <a:r>
              <a:rPr lang="en-US" dirty="0" smtClean="0"/>
              <a:t>Multicollinearity</a:t>
            </a:r>
            <a:endParaRPr lang="en-US" dirty="0"/>
          </a:p>
        </p:txBody>
      </p:sp>
      <p:pic>
        <p:nvPicPr>
          <p:cNvPr id="3" name="Picture 2"/>
          <p:cNvPicPr>
            <a:picLocks noChangeAspect="1"/>
          </p:cNvPicPr>
          <p:nvPr/>
        </p:nvPicPr>
        <p:blipFill>
          <a:blip r:embed="rId3"/>
          <a:stretch>
            <a:fillRect/>
          </a:stretch>
        </p:blipFill>
        <p:spPr>
          <a:xfrm>
            <a:off x="704850" y="946150"/>
            <a:ext cx="7734300" cy="4965700"/>
          </a:xfrm>
          <a:prstGeom prst="rect">
            <a:avLst/>
          </a:prstGeom>
        </p:spPr>
      </p:pic>
    </p:spTree>
    <p:extLst>
      <p:ext uri="{BB962C8B-B14F-4D97-AF65-F5344CB8AC3E}">
        <p14:creationId xmlns:p14="http://schemas.microsoft.com/office/powerpoint/2010/main" val="16348237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823</TotalTime>
  <Words>1579</Words>
  <Application>Microsoft Macintosh PowerPoint</Application>
  <PresentationFormat>On-screen Show (4:3)</PresentationFormat>
  <Paragraphs>128</Paragraphs>
  <Slides>16</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Calibri</vt:lpstr>
      <vt:lpstr>Arial</vt:lpstr>
      <vt:lpstr>Office Theme</vt:lpstr>
      <vt:lpstr>Boston Housing Market</vt:lpstr>
      <vt:lpstr>Project Purpose</vt:lpstr>
      <vt:lpstr>Analytic Approach</vt:lpstr>
      <vt:lpstr>Analytic Approach</vt:lpstr>
      <vt:lpstr>Results</vt:lpstr>
      <vt:lpstr>Results</vt:lpstr>
      <vt:lpstr>Results</vt:lpstr>
      <vt:lpstr>Results</vt:lpstr>
      <vt:lpstr>Error Analysis: Multicollinearity  Multicollinearity</vt:lpstr>
      <vt:lpstr>Error Analysis:  Polynomial Terms</vt:lpstr>
      <vt:lpstr>Error Analysis: Transformations</vt:lpstr>
      <vt:lpstr>Error Analysis: Diagnostic Plots</vt:lpstr>
      <vt:lpstr>Actionable Information or Insights</vt:lpstr>
      <vt:lpstr>Actionable Information or Insights</vt:lpstr>
      <vt:lpstr>Future Work</vt:lpstr>
      <vt:lpstr>Supplemental Information</vt:lpstr>
    </vt:vector>
  </TitlesOfParts>
  <Company>Carnegie Mellon University</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 Project Title</dc:title>
  <dc:creator>Ravi Starzl</dc:creator>
  <cp:lastModifiedBy>David Russo</cp:lastModifiedBy>
  <cp:revision>233</cp:revision>
  <dcterms:created xsi:type="dcterms:W3CDTF">2015-10-13T14:29:04Z</dcterms:created>
  <dcterms:modified xsi:type="dcterms:W3CDTF">2017-02-13T01:25:10Z</dcterms:modified>
</cp:coreProperties>
</file>